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.xml" ContentType="application/vnd.openxmlformats-officedocument.presentationml.tags+xml"/>
  <Override PartName="/ppt/notesSlides/notesSlide26.xml" ContentType="application/vnd.openxmlformats-officedocument.presentationml.notesSlide+xml"/>
  <Override PartName="/ppt/tags/tag2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8" r:id="rId2"/>
    <p:sldId id="357" r:id="rId3"/>
    <p:sldId id="359" r:id="rId4"/>
    <p:sldId id="262" r:id="rId5"/>
    <p:sldId id="257" r:id="rId6"/>
    <p:sldId id="272" r:id="rId7"/>
    <p:sldId id="260" r:id="rId8"/>
    <p:sldId id="376" r:id="rId9"/>
    <p:sldId id="274" r:id="rId10"/>
    <p:sldId id="276" r:id="rId11"/>
    <p:sldId id="371" r:id="rId12"/>
    <p:sldId id="282" r:id="rId13"/>
    <p:sldId id="372" r:id="rId14"/>
    <p:sldId id="292" r:id="rId15"/>
    <p:sldId id="373" r:id="rId16"/>
    <p:sldId id="297" r:id="rId17"/>
    <p:sldId id="298" r:id="rId18"/>
    <p:sldId id="303" r:id="rId19"/>
    <p:sldId id="299" r:id="rId20"/>
    <p:sldId id="305" r:id="rId21"/>
    <p:sldId id="308" r:id="rId22"/>
    <p:sldId id="309" r:id="rId23"/>
    <p:sldId id="375" r:id="rId24"/>
    <p:sldId id="311" r:id="rId25"/>
    <p:sldId id="314" r:id="rId26"/>
    <p:sldId id="380" r:id="rId27"/>
    <p:sldId id="383" r:id="rId28"/>
    <p:sldId id="374" r:id="rId29"/>
    <p:sldId id="317" r:id="rId30"/>
    <p:sldId id="332" r:id="rId31"/>
    <p:sldId id="334" r:id="rId32"/>
    <p:sldId id="335" r:id="rId33"/>
    <p:sldId id="340" r:id="rId34"/>
    <p:sldId id="377" r:id="rId35"/>
    <p:sldId id="341" r:id="rId36"/>
    <p:sldId id="348" r:id="rId37"/>
    <p:sldId id="350" r:id="rId38"/>
    <p:sldId id="378" r:id="rId39"/>
    <p:sldId id="351" r:id="rId40"/>
    <p:sldId id="362" r:id="rId41"/>
    <p:sldId id="363" r:id="rId42"/>
    <p:sldId id="364" r:id="rId43"/>
    <p:sldId id="365" r:id="rId44"/>
    <p:sldId id="366" r:id="rId45"/>
    <p:sldId id="367" r:id="rId46"/>
    <p:sldId id="368" r:id="rId47"/>
    <p:sldId id="369" r:id="rId48"/>
    <p:sldId id="370" r:id="rId49"/>
    <p:sldId id="356" r:id="rId50"/>
  </p:sldIdLst>
  <p:sldSz cx="9144000" cy="5143500" type="screen16x9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24"/>
    <a:srgbClr val="E36C6D"/>
    <a:srgbClr val="3AA63A"/>
    <a:srgbClr val="FFD0A5"/>
    <a:srgbClr val="2A7DB8"/>
    <a:srgbClr val="F1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17" autoAdjust="0"/>
    <p:restoredTop sz="89787" autoAdjust="0"/>
  </p:normalViewPr>
  <p:slideViewPr>
    <p:cSldViewPr snapToGrid="0" showGuides="1">
      <p:cViewPr varScale="1">
        <p:scale>
          <a:sx n="106" d="100"/>
          <a:sy n="106" d="100"/>
        </p:scale>
        <p:origin x="-1116" y="-7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4176"/>
    </p:cViewPr>
  </p:sorterViewPr>
  <p:notesViewPr>
    <p:cSldViewPr snapToGrid="0" showGuides="1">
      <p:cViewPr varScale="1">
        <p:scale>
          <a:sx n="86" d="100"/>
          <a:sy n="86" d="100"/>
        </p:scale>
        <p:origin x="202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AB38A-B1B6-4CF4-9737-E1E5C73DA86F}" type="datetimeFigureOut">
              <a:rPr lang="nl-NL" smtClean="0"/>
              <a:t>22-10-2018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1B330-1C2E-47C6-8A9D-1114F90E79D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6878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12C6B-C807-4014-B6D4-CCA33426A2F8}" type="datetimeFigureOut">
              <a:rPr lang="nl-NL" smtClean="0"/>
              <a:t>22-10-2018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A9740-BD37-4DCA-BDC4-7DBBAE15FA3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50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0:30</a:t>
            </a:r>
          </a:p>
          <a:p>
            <a:r>
              <a:rPr lang="en-US" dirty="0"/>
              <a:t>0:30</a:t>
            </a:r>
          </a:p>
          <a:p>
            <a:r>
              <a:rPr lang="en-US" dirty="0"/>
              <a:t>Intro 5:00 min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69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070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7:00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450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871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8:00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494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09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9:00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5651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9:30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508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10:30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9790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11:30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6486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12:00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743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0:30</a:t>
            </a:r>
          </a:p>
          <a:p>
            <a:r>
              <a:rPr lang="en-US" dirty="0"/>
              <a:t>1:00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7430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13:00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204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13:30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1708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14:30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6522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15:30</a:t>
            </a:r>
          </a:p>
          <a:p>
            <a:r>
              <a:rPr lang="en-US" dirty="0"/>
              <a:t>MV: 7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0471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15:30</a:t>
            </a:r>
          </a:p>
          <a:p>
            <a:r>
              <a:rPr lang="en-US" dirty="0"/>
              <a:t>MV: 7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667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16:30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6418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552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8181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17:30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391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18:30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97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2:00</a:t>
            </a:r>
          </a:p>
          <a:p>
            <a:endParaRPr lang="en-US" dirty="0" smtClean="0"/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Biomedical datasets are created with the goal of expanding biomedical knowledge and improvement</a:t>
            </a:r>
          </a:p>
          <a:p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healthcare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These datasets 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processed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analysed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extract 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these 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new 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treatments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or 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53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19:00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3644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20:00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5760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20:30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1064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21:30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0811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22:30</a:t>
            </a:r>
          </a:p>
          <a:p>
            <a:r>
              <a:rPr lang="en-US" dirty="0"/>
              <a:t>DE: 3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8077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22:30</a:t>
            </a:r>
          </a:p>
          <a:p>
            <a:r>
              <a:rPr lang="en-US" dirty="0"/>
              <a:t>DE: 3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5032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23:30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3314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24:30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1788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25:30</a:t>
            </a:r>
          </a:p>
          <a:p>
            <a:r>
              <a:rPr lang="en-US" dirty="0"/>
              <a:t>FW: 5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045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25:30</a:t>
            </a:r>
          </a:p>
          <a:p>
            <a:r>
              <a:rPr lang="en-US" dirty="0"/>
              <a:t>FW: 5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777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0:30</a:t>
            </a:r>
          </a:p>
          <a:p>
            <a:r>
              <a:rPr lang="en-US" dirty="0"/>
              <a:t>2:30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7696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754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8929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1076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2626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6888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3949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0:30</a:t>
            </a:r>
          </a:p>
          <a:p>
            <a:r>
              <a:rPr lang="en-US" dirty="0"/>
              <a:t>28:30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8100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29:30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7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30:00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3308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0:30</a:t>
            </a:r>
          </a:p>
          <a:p>
            <a:r>
              <a:rPr lang="en-US" dirty="0"/>
              <a:t>29:00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95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3:00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959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4:00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232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5:00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117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6:00</a:t>
            </a:r>
          </a:p>
          <a:p>
            <a:r>
              <a:rPr lang="en-US" dirty="0"/>
              <a:t>FS: 9:30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761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6:00</a:t>
            </a:r>
          </a:p>
          <a:p>
            <a:r>
              <a:rPr lang="en-US" dirty="0"/>
              <a:t>FS: 9:30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764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e Titel transpara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nstruction 17"/>
          <p:cNvSpPr txBox="1"/>
          <p:nvPr userDrawn="1"/>
        </p:nvSpPr>
        <p:spPr>
          <a:xfrm>
            <a:off x="-1818863" y="669454"/>
            <a:ext cx="1729409" cy="170816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750" b="1" dirty="0">
                <a:solidFill>
                  <a:schemeClr val="tx1"/>
                </a:solidFill>
              </a:rPr>
              <a:t>Transparent Presentation title with image behind title.</a:t>
            </a:r>
          </a:p>
          <a:p>
            <a:endParaRPr lang="en-US" sz="750" dirty="0">
              <a:solidFill>
                <a:schemeClr val="tx1"/>
              </a:solidFill>
            </a:endParaRPr>
          </a:p>
          <a:p>
            <a:r>
              <a:rPr lang="en-US" sz="750" dirty="0">
                <a:solidFill>
                  <a:schemeClr val="tx1"/>
                </a:solidFill>
              </a:rPr>
              <a:t>Choose this slide model if the image is large enough to be used full-screen and essential image information remains visible.</a:t>
            </a:r>
          </a:p>
          <a:p>
            <a:endParaRPr lang="en-US" sz="750" dirty="0">
              <a:solidFill>
                <a:schemeClr val="tx1"/>
              </a:solidFill>
            </a:endParaRPr>
          </a:p>
          <a:p>
            <a:r>
              <a:rPr lang="en-US" sz="750" dirty="0">
                <a:solidFill>
                  <a:schemeClr val="tx1"/>
                </a:solidFill>
              </a:rPr>
              <a:t>Choose image by clicking on image icon</a:t>
            </a:r>
          </a:p>
          <a:p>
            <a:r>
              <a:rPr lang="en-US" sz="750" dirty="0">
                <a:solidFill>
                  <a:schemeClr val="tx1"/>
                </a:solidFill>
              </a:rPr>
              <a:t>or</a:t>
            </a:r>
          </a:p>
          <a:p>
            <a:r>
              <a:rPr lang="en-US" sz="750" dirty="0">
                <a:solidFill>
                  <a:schemeClr val="tx1"/>
                </a:solidFill>
              </a:rPr>
              <a:t>Replace an existing image with right mouse button and choose Change image.</a:t>
            </a:r>
          </a:p>
          <a:p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15" name="Rechthoek 14"/>
          <p:cNvSpPr/>
          <p:nvPr userDrawn="1"/>
        </p:nvSpPr>
        <p:spPr>
          <a:xfrm>
            <a:off x="0" y="4569619"/>
            <a:ext cx="9144000" cy="573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Faculty or Service 10"/>
          <p:cNvSpPr>
            <a:spLocks noGrp="1"/>
          </p:cNvSpPr>
          <p:nvPr>
            <p:ph type="body" sz="quarter" idx="10" hasCustomPrompt="1"/>
          </p:nvPr>
        </p:nvSpPr>
        <p:spPr>
          <a:xfrm>
            <a:off x="608013" y="4738371"/>
            <a:ext cx="7924800" cy="244078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Department or Service</a:t>
            </a:r>
          </a:p>
        </p:txBody>
      </p:sp>
      <p:pic>
        <p:nvPicPr>
          <p:cNvPr id="14" name="HeaderLogoTU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20" y="63254"/>
            <a:ext cx="2227942" cy="606200"/>
          </a:xfrm>
          <a:prstGeom prst="rect">
            <a:avLst/>
          </a:prstGeom>
        </p:spPr>
      </p:pic>
      <p:sp>
        <p:nvSpPr>
          <p:cNvPr id="13" name="Tijdelijke aanduiding voor afbeelding 12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685801"/>
            <a:ext cx="9144001" cy="3891518"/>
          </a:xfrm>
          <a:solidFill>
            <a:srgbClr val="F1EFEF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6" name="Name Function 5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3943350"/>
            <a:ext cx="9144000" cy="626269"/>
          </a:xfrm>
          <a:solidFill>
            <a:schemeClr val="tx2">
              <a:alpha val="70000"/>
            </a:schemeClr>
          </a:solidFill>
        </p:spPr>
        <p:txBody>
          <a:bodyPr lIns="608400" rIns="608400" bIns="262800" anchor="b" anchorCtr="0"/>
          <a:lstStyle>
            <a:lvl1pPr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Name, Function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" y="3699001"/>
            <a:ext cx="9144001" cy="244349"/>
          </a:xfrm>
          <a:solidFill>
            <a:schemeClr val="tx2">
              <a:alpha val="70000"/>
            </a:schemeClr>
          </a:solidFill>
        </p:spPr>
        <p:txBody>
          <a:bodyPr lIns="608400" rIns="608400"/>
          <a:lstStyle>
            <a:lvl1pPr marL="0" indent="0" algn="l">
              <a:buNone/>
              <a:defRPr sz="1500" b="1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Subtitle of Presentation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2850357"/>
            <a:ext cx="9144000" cy="848643"/>
          </a:xfrm>
          <a:solidFill>
            <a:schemeClr val="tx2">
              <a:alpha val="70000"/>
            </a:schemeClr>
          </a:solidFill>
        </p:spPr>
        <p:txBody>
          <a:bodyPr lIns="608400" tIns="306000" rIns="608400" anchor="t"/>
          <a:lstStyle>
            <a:lvl1pPr algn="l">
              <a:lnSpc>
                <a:spcPts val="225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46429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e Tit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hoek 14"/>
          <p:cNvSpPr/>
          <p:nvPr userDrawn="1"/>
        </p:nvSpPr>
        <p:spPr>
          <a:xfrm>
            <a:off x="0" y="4569619"/>
            <a:ext cx="9144000" cy="573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Faculty or Service 10"/>
          <p:cNvSpPr>
            <a:spLocks noGrp="1"/>
          </p:cNvSpPr>
          <p:nvPr>
            <p:ph type="body" sz="quarter" idx="10" hasCustomPrompt="1"/>
          </p:nvPr>
        </p:nvSpPr>
        <p:spPr>
          <a:xfrm>
            <a:off x="608013" y="4738371"/>
            <a:ext cx="7924800" cy="244078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Department or Service</a:t>
            </a:r>
          </a:p>
        </p:txBody>
      </p:sp>
      <p:pic>
        <p:nvPicPr>
          <p:cNvPr id="14" name="HeaderLogoTU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20" y="63254"/>
            <a:ext cx="2227942" cy="606200"/>
          </a:xfrm>
          <a:prstGeom prst="rect">
            <a:avLst/>
          </a:prstGeom>
        </p:spPr>
      </p:pic>
      <p:sp>
        <p:nvSpPr>
          <p:cNvPr id="13" name="Tijdelijke aanduiding voor afbeelding 12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685801"/>
            <a:ext cx="9144001" cy="2164556"/>
          </a:xfrm>
          <a:solidFill>
            <a:srgbClr val="F1EFEF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6" name="Name Function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943350"/>
            <a:ext cx="9144000" cy="626269"/>
          </a:xfrm>
          <a:solidFill>
            <a:schemeClr val="tx2"/>
          </a:solidFill>
        </p:spPr>
        <p:txBody>
          <a:bodyPr lIns="608400" rIns="608400" bIns="262800" anchor="b" anchorCtr="0"/>
          <a:lstStyle>
            <a:lvl1pPr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Name, Function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" y="3699001"/>
            <a:ext cx="9144001" cy="244349"/>
          </a:xfrm>
          <a:solidFill>
            <a:schemeClr val="tx2"/>
          </a:solidFill>
        </p:spPr>
        <p:txBody>
          <a:bodyPr lIns="608400" rIns="608400"/>
          <a:lstStyle>
            <a:lvl1pPr marL="0" indent="0" algn="l">
              <a:buNone/>
              <a:defRPr sz="1500" b="1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Subtitle of Presentation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2850357"/>
            <a:ext cx="9144000" cy="848643"/>
          </a:xfrm>
          <a:solidFill>
            <a:schemeClr val="tx2"/>
          </a:solidFill>
        </p:spPr>
        <p:txBody>
          <a:bodyPr lIns="608400" tIns="306000" rIns="608400" anchor="t"/>
          <a:lstStyle>
            <a:lvl1pPr algn="l">
              <a:lnSpc>
                <a:spcPts val="225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Presentation</a:t>
            </a:r>
          </a:p>
        </p:txBody>
      </p:sp>
      <p:sp>
        <p:nvSpPr>
          <p:cNvPr id="10" name="Tekstvak 9"/>
          <p:cNvSpPr txBox="1"/>
          <p:nvPr userDrawn="1"/>
        </p:nvSpPr>
        <p:spPr>
          <a:xfrm>
            <a:off x="-1818863" y="669454"/>
            <a:ext cx="1729409" cy="159274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750" b="1" baseline="0" dirty="0">
                <a:solidFill>
                  <a:schemeClr val="tx1"/>
                </a:solidFill>
              </a:rPr>
              <a:t>Presentation title with image above title.</a:t>
            </a:r>
          </a:p>
          <a:p>
            <a:endParaRPr lang="en-US" sz="750" baseline="0" dirty="0">
              <a:solidFill>
                <a:schemeClr val="tx1"/>
              </a:solidFill>
            </a:endParaRPr>
          </a:p>
          <a:p>
            <a:r>
              <a:rPr lang="en-US" sz="750" baseline="0" dirty="0">
                <a:solidFill>
                  <a:schemeClr val="tx1"/>
                </a:solidFill>
              </a:rPr>
              <a:t>Choose this slide model for a wide picture. Essential image information must be clearly visible.</a:t>
            </a:r>
          </a:p>
          <a:p>
            <a:endParaRPr lang="en-US" sz="750" baseline="0" dirty="0">
              <a:solidFill>
                <a:schemeClr val="tx1"/>
              </a:solidFill>
            </a:endParaRPr>
          </a:p>
          <a:p>
            <a:r>
              <a:rPr lang="en-US" sz="750" baseline="0" dirty="0">
                <a:solidFill>
                  <a:schemeClr val="tx1"/>
                </a:solidFill>
              </a:rPr>
              <a:t>Choose image by clicking on image icon</a:t>
            </a:r>
          </a:p>
          <a:p>
            <a:r>
              <a:rPr lang="en-US" sz="750" baseline="0" dirty="0">
                <a:solidFill>
                  <a:schemeClr val="tx1"/>
                </a:solidFill>
              </a:rPr>
              <a:t>or</a:t>
            </a:r>
          </a:p>
          <a:p>
            <a:r>
              <a:rPr lang="en-US" sz="750" baseline="0" dirty="0">
                <a:solidFill>
                  <a:schemeClr val="tx1"/>
                </a:solidFill>
              </a:rPr>
              <a:t>Replace an existing image with right mouse button and choose Change image.</a:t>
            </a:r>
          </a:p>
          <a:p>
            <a:endParaRPr lang="en-US" sz="750" baseline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14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610100" y="1188000"/>
            <a:ext cx="7922712" cy="338161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kstvak 7"/>
          <p:cNvSpPr txBox="1"/>
          <p:nvPr userDrawn="1"/>
        </p:nvSpPr>
        <p:spPr>
          <a:xfrm>
            <a:off x="-1818864" y="1193732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Text format by</a:t>
            </a:r>
          </a:p>
          <a:p>
            <a:r>
              <a:rPr lang="en-US" sz="750" dirty="0"/>
              <a:t>Increase / decrease list level</a:t>
            </a:r>
          </a:p>
          <a:p>
            <a:endParaRPr lang="en-US" sz="750" dirty="0"/>
          </a:p>
          <a:p>
            <a:r>
              <a:rPr lang="en-US" sz="750" dirty="0"/>
              <a:t>Place cursor in text</a:t>
            </a:r>
          </a:p>
          <a:p>
            <a:r>
              <a:rPr lang="en-US" sz="750" dirty="0"/>
              <a:t>and use these 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55751" y="1934507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in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628649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629150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kstvak 8"/>
          <p:cNvSpPr txBox="1"/>
          <p:nvPr userDrawn="1"/>
        </p:nvSpPr>
        <p:spPr>
          <a:xfrm>
            <a:off x="-1838742" y="626165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Text format by</a:t>
            </a:r>
          </a:p>
          <a:p>
            <a:r>
              <a:rPr lang="en-US" sz="750" dirty="0"/>
              <a:t>Increase / decrease list level</a:t>
            </a:r>
          </a:p>
          <a:p>
            <a:endParaRPr lang="en-US" sz="750" dirty="0"/>
          </a:p>
          <a:p>
            <a:r>
              <a:rPr lang="en-US" sz="750" dirty="0"/>
              <a:t>Place cursor in text</a:t>
            </a:r>
          </a:p>
          <a:p>
            <a:r>
              <a:rPr lang="en-US" sz="750" dirty="0"/>
              <a:t>and use these 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5629" y="1366940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4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links - Foto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628650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3" hasCustomPrompt="1"/>
          </p:nvPr>
        </p:nvSpPr>
        <p:spPr>
          <a:xfrm>
            <a:off x="4574483" y="-1"/>
            <a:ext cx="4572000" cy="4569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8" name="Tekstvak 7"/>
          <p:cNvSpPr txBox="1"/>
          <p:nvPr userDrawn="1"/>
        </p:nvSpPr>
        <p:spPr>
          <a:xfrm>
            <a:off x="-1838742" y="626165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Text format by</a:t>
            </a:r>
          </a:p>
          <a:p>
            <a:r>
              <a:rPr lang="en-US" sz="750" dirty="0"/>
              <a:t>Increase / decrease list level</a:t>
            </a:r>
          </a:p>
          <a:p>
            <a:endParaRPr lang="en-US" sz="750" dirty="0"/>
          </a:p>
          <a:p>
            <a:r>
              <a:rPr lang="en-US" sz="750" dirty="0"/>
              <a:t>Place cursor in text</a:t>
            </a:r>
          </a:p>
          <a:p>
            <a:r>
              <a:rPr lang="en-US" sz="750" dirty="0"/>
              <a:t>and use these 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5629" y="1366940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2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Blauwe achtergro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0" y="685800"/>
            <a:ext cx="9144000" cy="1416050"/>
          </a:xfrm>
          <a:solidFill>
            <a:schemeClr val="bg2"/>
          </a:solidFill>
        </p:spPr>
        <p:txBody>
          <a:bodyPr lIns="608400" tIns="504000" rIns="6084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0" y="2022300"/>
            <a:ext cx="9144000" cy="3121200"/>
          </a:xfrm>
          <a:solidFill>
            <a:schemeClr val="bg2"/>
          </a:solidFill>
        </p:spPr>
        <p:txBody>
          <a:bodyPr lIns="608400" tIns="108000" rIns="608400" bIns="108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6" name="Tekstvak 5"/>
          <p:cNvSpPr txBox="1"/>
          <p:nvPr userDrawn="1"/>
        </p:nvSpPr>
        <p:spPr>
          <a:xfrm>
            <a:off x="-1838744" y="2021081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Text format by</a:t>
            </a:r>
          </a:p>
          <a:p>
            <a:r>
              <a:rPr lang="en-US" sz="750" dirty="0"/>
              <a:t>Increase / decrease list level</a:t>
            </a:r>
          </a:p>
          <a:p>
            <a:endParaRPr lang="en-US" sz="750" dirty="0"/>
          </a:p>
          <a:p>
            <a:r>
              <a:rPr lang="en-US" sz="750" dirty="0"/>
              <a:t>Place cursor in text</a:t>
            </a:r>
          </a:p>
          <a:p>
            <a:r>
              <a:rPr lang="en-US" sz="750" dirty="0"/>
              <a:t>and use these 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5631" y="2769725"/>
            <a:ext cx="964406" cy="685800"/>
          </a:xfrm>
          <a:prstGeom prst="rect">
            <a:avLst/>
          </a:prstGeom>
        </p:spPr>
      </p:pic>
      <p:pic>
        <p:nvPicPr>
          <p:cNvPr id="9" name="HeaderLogoTUe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20" y="63254"/>
            <a:ext cx="2227942" cy="60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2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tab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1950" b="0" baseline="0"/>
            </a:lvl1pPr>
          </a:lstStyle>
          <a:p>
            <a:r>
              <a:rPr lang="en-US" dirty="0"/>
              <a:t>Table Title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610100" y="2706657"/>
            <a:ext cx="7922712" cy="18629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jdelijke aanduiding voor tabel 6"/>
          <p:cNvSpPr>
            <a:spLocks noGrp="1"/>
          </p:cNvSpPr>
          <p:nvPr>
            <p:ph type="tbl" sz="quarter" idx="13" hasCustomPrompt="1"/>
          </p:nvPr>
        </p:nvSpPr>
        <p:spPr>
          <a:xfrm>
            <a:off x="608013" y="1073582"/>
            <a:ext cx="7924800" cy="149816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Table</a:t>
            </a:r>
          </a:p>
        </p:txBody>
      </p:sp>
      <p:sp>
        <p:nvSpPr>
          <p:cNvPr id="9" name="Tekstvak 8"/>
          <p:cNvSpPr txBox="1"/>
          <p:nvPr userDrawn="1"/>
        </p:nvSpPr>
        <p:spPr>
          <a:xfrm>
            <a:off x="-1838742" y="2743204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Text format by</a:t>
            </a:r>
          </a:p>
          <a:p>
            <a:r>
              <a:rPr lang="en-US" sz="750" dirty="0"/>
              <a:t>Increase / decrease list level</a:t>
            </a:r>
          </a:p>
          <a:p>
            <a:endParaRPr lang="en-US" sz="750" dirty="0"/>
          </a:p>
          <a:p>
            <a:r>
              <a:rPr lang="en-US" sz="750" dirty="0"/>
              <a:t>Place cursor in text</a:t>
            </a:r>
          </a:p>
          <a:p>
            <a:r>
              <a:rPr lang="en-US" sz="750" dirty="0"/>
              <a:t>and use these 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5629" y="3483979"/>
            <a:ext cx="964406" cy="685800"/>
          </a:xfrm>
          <a:prstGeom prst="rect">
            <a:avLst/>
          </a:prstGeom>
        </p:spPr>
      </p:pic>
      <p:sp>
        <p:nvSpPr>
          <p:cNvPr id="11" name="Tekstvak 10"/>
          <p:cNvSpPr txBox="1"/>
          <p:nvPr userDrawn="1"/>
        </p:nvSpPr>
        <p:spPr>
          <a:xfrm>
            <a:off x="-1818863" y="1086899"/>
            <a:ext cx="1729409" cy="20774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750" baseline="0" dirty="0">
                <a:solidFill>
                  <a:schemeClr val="tx1"/>
                </a:solidFill>
              </a:rPr>
              <a:t>Add table by clicking on table icon</a:t>
            </a:r>
            <a:endParaRPr lang="en-US" sz="7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14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1950" b="0"/>
            </a:lvl1pPr>
          </a:lstStyle>
          <a:p>
            <a:r>
              <a:rPr lang="en-US" dirty="0"/>
              <a:t>Chart title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jdelijke aanduiding voor grafiek 7"/>
          <p:cNvSpPr>
            <a:spLocks noGrp="1"/>
          </p:cNvSpPr>
          <p:nvPr>
            <p:ph type="chart" sz="quarter" idx="13" hasCustomPrompt="1"/>
          </p:nvPr>
        </p:nvSpPr>
        <p:spPr>
          <a:xfrm>
            <a:off x="815009" y="1073480"/>
            <a:ext cx="7454348" cy="324258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9" name="Tekstvak 8"/>
          <p:cNvSpPr txBox="1"/>
          <p:nvPr userDrawn="1"/>
        </p:nvSpPr>
        <p:spPr>
          <a:xfrm>
            <a:off x="-1818863" y="1086899"/>
            <a:ext cx="1729409" cy="20774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750" baseline="0" dirty="0">
                <a:solidFill>
                  <a:schemeClr val="tx1"/>
                </a:solidFill>
              </a:rPr>
              <a:t>Add chart by clicking on chart icon</a:t>
            </a:r>
            <a:endParaRPr lang="en-US" sz="7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66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hidden="1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523999" y="0"/>
            <a:ext cx="9144000" cy="51435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09600" y="544228"/>
            <a:ext cx="7923213" cy="3944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10100" y="1188000"/>
            <a:ext cx="7922712" cy="33803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10" name="Rechthoek 9"/>
          <p:cNvSpPr/>
          <p:nvPr userDrawn="1"/>
        </p:nvSpPr>
        <p:spPr>
          <a:xfrm>
            <a:off x="0" y="4569619"/>
            <a:ext cx="9144000" cy="573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989178" y="4772381"/>
            <a:ext cx="6728631" cy="35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09938" y="4773600"/>
            <a:ext cx="601313" cy="35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B7CEC10D-CD46-426F-915E-6C78530279C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FooterLogoTUe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920" y="4628189"/>
            <a:ext cx="921122" cy="4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51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52" r:id="rId4"/>
    <p:sldLayoutId id="2147483661" r:id="rId5"/>
    <p:sldLayoutId id="2147483662" r:id="rId6"/>
    <p:sldLayoutId id="2147483663" r:id="rId7"/>
    <p:sldLayoutId id="2147483664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514350" rtl="0" eaLnBrk="1" latinLnBrk="0" hangingPunct="1">
        <a:lnSpc>
          <a:spcPts val="2700"/>
        </a:lnSpc>
        <a:spcBef>
          <a:spcPct val="0"/>
        </a:spcBef>
        <a:buNone/>
        <a:defRPr sz="27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ts val="1800"/>
        </a:lnSpc>
        <a:spcBef>
          <a:spcPts val="413"/>
        </a:spcBef>
        <a:spcAft>
          <a:spcPts val="413"/>
        </a:spcAft>
        <a:buFont typeface="Arial" panose="020B0604020202020204" pitchFamily="34" charset="0"/>
        <a:buNone/>
        <a:defRPr sz="1650" kern="1200">
          <a:solidFill>
            <a:schemeClr val="bg2"/>
          </a:solidFill>
          <a:latin typeface="+mn-lt"/>
          <a:ea typeface="+mn-ea"/>
          <a:cs typeface="+mn-cs"/>
        </a:defRPr>
      </a:lvl1pPr>
      <a:lvl2pPr marL="0" indent="0" algn="l" defTabSz="514350" rtl="0" eaLnBrk="1" latinLnBrk="0" hangingPunct="1">
        <a:lnSpc>
          <a:spcPts val="1800"/>
        </a:lnSpc>
        <a:spcBef>
          <a:spcPts val="413"/>
        </a:spcBef>
        <a:spcAft>
          <a:spcPts val="413"/>
        </a:spcAft>
        <a:buFont typeface="Arial" panose="020B0604020202020204" pitchFamily="34" charset="0"/>
        <a:buNone/>
        <a:defRPr sz="1950" kern="1200">
          <a:solidFill>
            <a:schemeClr val="bg2"/>
          </a:solidFill>
          <a:latin typeface="+mn-lt"/>
          <a:ea typeface="+mn-ea"/>
          <a:cs typeface="+mn-cs"/>
        </a:defRPr>
      </a:lvl2pPr>
      <a:lvl3pPr marL="202500" indent="-202500" algn="l" defTabSz="514350" rtl="0" eaLnBrk="1" latinLnBrk="0" hangingPunct="1">
        <a:lnSpc>
          <a:spcPts val="1800"/>
        </a:lnSpc>
        <a:spcBef>
          <a:spcPts val="413"/>
        </a:spcBef>
        <a:buClr>
          <a:schemeClr val="bg2"/>
        </a:buClr>
        <a:buSzPct val="100000"/>
        <a:buFont typeface="Arial" panose="020B0604020202020204" pitchFamily="34" charset="0"/>
        <a:buChar char="•"/>
        <a:defRPr sz="1650" kern="1200">
          <a:solidFill>
            <a:schemeClr val="bg2"/>
          </a:solidFill>
          <a:latin typeface="+mn-lt"/>
          <a:ea typeface="+mn-ea"/>
          <a:cs typeface="+mn-cs"/>
        </a:defRPr>
      </a:lvl3pPr>
      <a:lvl4pPr marL="405000" indent="-202500" algn="l" defTabSz="514350" rtl="0" eaLnBrk="1" latinLnBrk="0" hangingPunct="1">
        <a:lnSpc>
          <a:spcPts val="1650"/>
        </a:lnSpc>
        <a:spcBef>
          <a:spcPts val="0"/>
        </a:spcBef>
        <a:buClr>
          <a:schemeClr val="bg2"/>
        </a:buClr>
        <a:buFont typeface="Arial" panose="020B0604020202020204" pitchFamily="34" charset="0"/>
        <a:buChar char="•"/>
        <a:defRPr sz="1500" kern="1200">
          <a:solidFill>
            <a:schemeClr val="bg2"/>
          </a:solidFill>
          <a:latin typeface="+mn-lt"/>
          <a:ea typeface="+mn-ea"/>
          <a:cs typeface="+mn-cs"/>
        </a:defRPr>
      </a:lvl4pPr>
      <a:lvl5pPr marL="607500" indent="-202500" algn="l" defTabSz="514350" rtl="0" eaLnBrk="1" latinLnBrk="0" hangingPunct="1">
        <a:lnSpc>
          <a:spcPts val="15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bg2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879" userDrawn="1">
          <p15:clr>
            <a:srgbClr val="F26B43"/>
          </p15:clr>
        </p15:guide>
        <p15:guide id="2" pos="383" userDrawn="1">
          <p15:clr>
            <a:srgbClr val="F26B43"/>
          </p15:clr>
        </p15:guide>
        <p15:guide id="3" pos="537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5" Type="http://schemas.openxmlformats.org/officeDocument/2006/relationships/image" Target="../media/image26.png"/><Relationship Id="rId4" Type="http://schemas.openxmlformats.org/officeDocument/2006/relationships/image" Target="../media/image25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University of Technology Eindhoven, department Biomedical Engineering and department Computer Science and Engineering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2"/>
          </p:nvPr>
        </p:nvSpPr>
        <p:spPr>
          <a:xfrm>
            <a:off x="-1" y="3943350"/>
            <a:ext cx="9143999" cy="626269"/>
          </a:xfrm>
          <a:solidFill>
            <a:schemeClr val="accent1"/>
          </a:solidFill>
        </p:spPr>
        <p:txBody>
          <a:bodyPr/>
          <a:lstStyle/>
          <a:p>
            <a:r>
              <a:rPr lang="en-US" dirty="0"/>
              <a:t>Tim Beishuizen, October 23</a:t>
            </a:r>
            <a:r>
              <a:rPr lang="en-US" baseline="30000" dirty="0"/>
              <a:t>rd</a:t>
            </a:r>
            <a:r>
              <a:rPr lang="en-US" dirty="0"/>
              <a:t> 2018		</a:t>
            </a:r>
          </a:p>
        </p:txBody>
      </p:sp>
      <p:sp>
        <p:nvSpPr>
          <p:cNvPr id="24" name="Ondertitel 23"/>
          <p:cNvSpPr>
            <a:spLocks noGrp="1"/>
          </p:cNvSpPr>
          <p:nvPr>
            <p:ph type="subTitle" idx="1"/>
          </p:nvPr>
        </p:nvSpPr>
        <p:spPr>
          <a:xfrm>
            <a:off x="1" y="3699001"/>
            <a:ext cx="9144001" cy="244349"/>
          </a:xfrm>
        </p:spPr>
        <p:txBody>
          <a:bodyPr/>
          <a:lstStyle/>
          <a:p>
            <a:r>
              <a:rPr lang="en-US" dirty="0"/>
              <a:t>A data analysis tool to support biomedical engineers in their research</a:t>
            </a:r>
          </a:p>
        </p:txBody>
      </p:sp>
      <p:sp>
        <p:nvSpPr>
          <p:cNvPr id="23" name="Titel 2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Computational Biology Framework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389EC14-E086-4D77-93A6-C9422D86B9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615" y="672855"/>
            <a:ext cx="2608385" cy="21775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FD2FA98-7CD3-4A46-B290-DA31A2394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37728"/>
            <a:ext cx="1462777" cy="1518325"/>
          </a:xfrm>
          <a:prstGeom prst="rect">
            <a:avLst/>
          </a:prstGeom>
        </p:spPr>
      </p:pic>
      <p:pic>
        <p:nvPicPr>
          <p:cNvPr id="11" name="Picture 4" descr="n5550333.jpg">
            <a:extLst>
              <a:ext uri="{FF2B5EF4-FFF2-40B4-BE49-F238E27FC236}">
                <a16:creationId xmlns:a16="http://schemas.microsoft.com/office/drawing/2014/main" xmlns="" id="{1A65044D-90E6-4A04-8CAE-DEB923A03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68" r="3975" b="4668"/>
          <a:stretch/>
        </p:blipFill>
        <p:spPr bwMode="auto">
          <a:xfrm>
            <a:off x="1403837" y="1320857"/>
            <a:ext cx="1863970" cy="152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5BD8EF9D-6F28-4718-8C96-E580BF483C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6469" y="694588"/>
            <a:ext cx="1618993" cy="1313842"/>
          </a:xfrm>
          <a:prstGeom prst="rect">
            <a:avLst/>
          </a:prstGeom>
        </p:spPr>
      </p:pic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xmlns="" id="{5894F656-8AA6-44C2-9C31-7AB2B0A0C2C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" r="38"/>
          <a:stretch>
            <a:fillRect/>
          </a:stretch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303E41A-A31D-4DC4-9A3D-30AB0176FDDA}"/>
              </a:ext>
            </a:extLst>
          </p:cNvPr>
          <p:cNvSpPr txBox="1"/>
          <p:nvPr/>
        </p:nvSpPr>
        <p:spPr>
          <a:xfrm>
            <a:off x="6645964" y="4004763"/>
            <a:ext cx="286909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Supervisors: 	Dr. Dragan </a:t>
            </a:r>
            <a:r>
              <a:rPr lang="en-US" sz="1050" dirty="0" err="1">
                <a:solidFill>
                  <a:schemeClr val="bg1"/>
                </a:solidFill>
              </a:rPr>
              <a:t>Bošnački</a:t>
            </a:r>
            <a:endParaRPr lang="en-US" sz="1050" dirty="0">
              <a:solidFill>
                <a:schemeClr val="bg1"/>
              </a:solidFill>
            </a:endParaRPr>
          </a:p>
          <a:p>
            <a:r>
              <a:rPr lang="en-US" sz="1050" dirty="0">
                <a:solidFill>
                  <a:schemeClr val="bg1"/>
                </a:solidFill>
              </a:rPr>
              <a:t>	Dr. Ir. Joaquin Vanschoren</a:t>
            </a:r>
          </a:p>
          <a:p>
            <a:r>
              <a:rPr lang="en-US" sz="1050" dirty="0">
                <a:solidFill>
                  <a:schemeClr val="bg1"/>
                </a:solidFill>
              </a:rPr>
              <a:t>	Prof. Dr. Peter Hilbers</a:t>
            </a:r>
            <a:endParaRPr lang="x-none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39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Filter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Separate features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xmlns="" id="{3B668656-84A5-4251-9016-FFCECA4C31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05281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Filter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Separate features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Evaluation function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Selection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Fast and simple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xmlns="" id="{34946457-4C0E-4D17-A8C8-224CD60EA3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8015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Wrapper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Feature sets</a:t>
            </a:r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5441CCFB-5B23-4151-9F55-52B914FE29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28714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Wrapper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Feature sets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Evaluation function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Methods</a:t>
            </a:r>
          </a:p>
          <a:p>
            <a:pPr lvl="3"/>
            <a:r>
              <a:rPr lang="en-US" dirty="0"/>
              <a:t>Forward selection</a:t>
            </a:r>
          </a:p>
          <a:p>
            <a:pPr lvl="3"/>
            <a:r>
              <a:rPr lang="en-US" dirty="0"/>
              <a:t>Backward selection</a:t>
            </a:r>
          </a:p>
          <a:p>
            <a:pPr lvl="3"/>
            <a:r>
              <a:rPr lang="en-US" dirty="0"/>
              <a:t>Combinations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Feature dependencies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Longer computation time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xmlns="" id="{4DD31B82-1587-4061-BCFD-E124A6B8F9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5937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Embedded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Machine learning algorithms</a:t>
            </a:r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B363DDA0-CE3E-44EC-95EF-5BD53C5B05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75995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Embedded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Machine learning algorithms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Weights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Selection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Low computation time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Some feature dependencies</a:t>
            </a:r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B8C42DE3-82CB-4CE0-A3A7-83B6CA5A4A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4546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Filter methods</a:t>
            </a:r>
          </a:p>
          <a:p>
            <a:pPr lvl="2"/>
            <a:r>
              <a:rPr lang="en-US" dirty="0"/>
              <a:t>Evaluation functions</a:t>
            </a:r>
          </a:p>
          <a:p>
            <a:pPr lvl="3"/>
            <a:r>
              <a:rPr lang="en-US" dirty="0"/>
              <a:t>T-test/ANOVA</a:t>
            </a:r>
          </a:p>
          <a:p>
            <a:pPr lvl="3"/>
            <a:r>
              <a:rPr lang="en-US" dirty="0"/>
              <a:t>Mutual Information</a:t>
            </a:r>
          </a:p>
          <a:p>
            <a:pPr lvl="2"/>
            <a:r>
              <a:rPr lang="en-US" dirty="0"/>
              <a:t>Feature selection</a:t>
            </a:r>
          </a:p>
          <a:p>
            <a:pPr lvl="3"/>
            <a:r>
              <a:rPr lang="en-US" dirty="0"/>
              <a:t>Minimum 1</a:t>
            </a:r>
          </a:p>
          <a:p>
            <a:pPr lvl="3"/>
            <a:r>
              <a:rPr lang="en-US" dirty="0"/>
              <a:t>Maximum 1000</a:t>
            </a:r>
          </a:p>
          <a:p>
            <a:pPr lvl="2"/>
            <a:r>
              <a:rPr lang="en-US" dirty="0"/>
              <a:t>Quality testing</a:t>
            </a:r>
          </a:p>
          <a:p>
            <a:pPr lvl="3"/>
            <a:r>
              <a:rPr lang="en-US" dirty="0"/>
              <a:t>Logistic regression accuracy ([0, 1])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23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2584450" cy="3943454"/>
          </a:xfrm>
        </p:spPr>
        <p:txBody>
          <a:bodyPr/>
          <a:lstStyle/>
          <a:p>
            <a:pPr lvl="1"/>
            <a:r>
              <a:rPr lang="en-US" sz="2000" dirty="0"/>
              <a:t>Experiment 1</a:t>
            </a:r>
          </a:p>
          <a:p>
            <a:pPr lvl="1"/>
            <a:endParaRPr lang="en-US" sz="18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Evaluation functions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200 features</a:t>
            </a:r>
            <a:endParaRPr lang="en-US" sz="12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xmlns="" id="{5EFEA6F1-68F0-4A37-89B1-DE9E5534CEB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" r="2094"/>
          <a:stretch>
            <a:fillRect/>
          </a:stretch>
        </p:blipFill>
        <p:spPr>
          <a:xfrm>
            <a:off x="3286125" y="0"/>
            <a:ext cx="5861050" cy="4568825"/>
          </a:xfrm>
        </p:spPr>
      </p:pic>
    </p:spTree>
    <p:extLst>
      <p:ext uri="{BB962C8B-B14F-4D97-AF65-F5344CB8AC3E}">
        <p14:creationId xmlns:p14="http://schemas.microsoft.com/office/powerpoint/2010/main" val="359556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jdelijke aanduiding voor inhoud 1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lvl="1"/>
                <a:r>
                  <a:rPr lang="en-US" dirty="0" err="1"/>
                  <a:t>FS_score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2"/>
                <a:r>
                  <a:rPr lang="en-US" sz="1600" dirty="0" smtClean="0"/>
                  <a:t>Combination</a:t>
                </a:r>
                <a:endParaRPr lang="en-US" sz="1600" dirty="0"/>
              </a:p>
              <a:p>
                <a:pPr lvl="3"/>
                <a:r>
                  <a:rPr lang="en-US" sz="1400" dirty="0"/>
                  <a:t>Prediction score</a:t>
                </a:r>
              </a:p>
              <a:p>
                <a:pPr lvl="3"/>
                <a:r>
                  <a:rPr lang="en-US" sz="1400" dirty="0"/>
                  <a:t>Features preserved</a:t>
                </a:r>
              </a:p>
              <a:p>
                <a:pPr lvl="3"/>
                <a:endParaRPr lang="en-US" sz="1400" dirty="0"/>
              </a:p>
              <a:p>
                <a:pPr lvl="2"/>
                <a:r>
                  <a:rPr lang="en-US" sz="1600" dirty="0"/>
                  <a:t>Correction factor</a:t>
                </a:r>
              </a:p>
              <a:p>
                <a:pPr lvl="3"/>
                <a:endParaRPr lang="en-US" sz="1400" dirty="0"/>
              </a:p>
              <a:p>
                <a:pPr lvl="3"/>
                <a:endParaRPr lang="en-US" sz="1400" dirty="0"/>
              </a:p>
              <a:p>
                <a:pPr lvl="3"/>
                <a:endParaRPr lang="en-US" sz="1400" dirty="0"/>
              </a:p>
              <a:p>
                <a:pPr lvl="3"/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/>
                  <a:t>=0.99</a:t>
                </a:r>
                <a:endParaRPr lang="en-US" sz="1400" dirty="0">
                  <a:latin typeface="Cambria Math" panose="02040503050406030204" pitchFamily="18" charset="0"/>
                </a:endParaRPr>
              </a:p>
              <a:p>
                <a:pPr lvl="3"/>
                <a:endParaRPr lang="en-US" sz="1400" dirty="0" smtClean="0"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sz="1550" dirty="0" smtClean="0">
                    <a:latin typeface="Cambria Math" panose="02040503050406030204" pitchFamily="18" charset="0"/>
                  </a:rPr>
                  <a:t>Optimum</a:t>
                </a:r>
              </a:p>
              <a:p>
                <a:pPr lvl="2"/>
                <a:endParaRPr lang="en-US" sz="1550" dirty="0"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sz="1550" dirty="0">
                    <a:latin typeface="Cambria Math" panose="02040503050406030204" pitchFamily="18" charset="0"/>
                  </a:rPr>
                  <a:t>P</a:t>
                </a:r>
                <a:r>
                  <a:rPr lang="en-US" sz="1550" dirty="0" smtClean="0">
                    <a:latin typeface="Cambria Math" panose="02040503050406030204" pitchFamily="18" charset="0"/>
                  </a:rPr>
                  <a:t>rediction scores</a:t>
                </a:r>
                <a:endParaRPr lang="en-US" sz="1550" dirty="0">
                  <a:latin typeface="Cambria Math" panose="02040503050406030204" pitchFamily="18" charset="0"/>
                </a:endParaRPr>
              </a:p>
              <a:p>
                <a:pPr lvl="3"/>
                <a:endParaRPr lang="en-US" dirty="0"/>
              </a:p>
            </p:txBody>
          </p:sp>
        </mc:Choice>
        <mc:Fallback>
          <p:sp>
            <p:nvSpPr>
              <p:cNvPr id="2" name="Tijdelijke aanduiding voor inhoud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1">
                <a:blip r:embed="rId3"/>
                <a:stretch>
                  <a:fillRect l="-4061" t="-355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1067FFC2-4C74-4200-9301-ACE410AB6139}"/>
                  </a:ext>
                </a:extLst>
              </p:cNvPr>
              <p:cNvSpPr txBox="1"/>
              <p:nvPr/>
            </p:nvSpPr>
            <p:spPr>
              <a:xfrm>
                <a:off x="88900" y="2590800"/>
                <a:ext cx="3109184" cy="28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𝐹𝑆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𝑓𝑒𝑎𝑡𝑢𝑟𝑒𝑠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67FFC2-4C74-4200-9301-ACE410AB6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0" y="2590800"/>
                <a:ext cx="3109184" cy="284630"/>
              </a:xfrm>
              <a:prstGeom prst="rect">
                <a:avLst/>
              </a:prstGeom>
              <a:blipFill>
                <a:blip r:embed="rId4"/>
                <a:stretch>
                  <a:fillRect l="-1373" t="-6383" r="-980" b="-3404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xmlns="" id="{EE120868-3899-40A3-8962-2AE3C88581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" r="1959"/>
          <a:stretch>
            <a:fillRect/>
          </a:stretch>
        </p:blipFill>
        <p:spPr>
          <a:xfrm>
            <a:off x="3294063" y="0"/>
            <a:ext cx="5853112" cy="4568825"/>
          </a:xfrm>
        </p:spPr>
      </p:pic>
    </p:spTree>
    <p:extLst>
      <p:ext uri="{BB962C8B-B14F-4D97-AF65-F5344CB8AC3E}">
        <p14:creationId xmlns:p14="http://schemas.microsoft.com/office/powerpoint/2010/main" val="123107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2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Feature selection methods quality</a:t>
            </a:r>
          </a:p>
          <a:p>
            <a:pPr lvl="2"/>
            <a:r>
              <a:rPr lang="en-US" dirty="0"/>
              <a:t>Quality testing</a:t>
            </a:r>
          </a:p>
          <a:p>
            <a:pPr lvl="3"/>
            <a:r>
              <a:rPr lang="en-US" dirty="0" err="1" smtClean="0"/>
              <a:t>FS_score</a:t>
            </a:r>
            <a:endParaRPr lang="en-US" dirty="0"/>
          </a:p>
          <a:p>
            <a:pPr lvl="3"/>
            <a:r>
              <a:rPr lang="en-US" dirty="0"/>
              <a:t>Logistic regression </a:t>
            </a:r>
            <a:r>
              <a:rPr lang="en-US" dirty="0" smtClean="0"/>
              <a:t>accuracy ([0, 1])</a:t>
            </a:r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79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/>
              <a:t>Introduction</a:t>
            </a:r>
          </a:p>
          <a:p>
            <a:pPr lvl="3"/>
            <a:r>
              <a:rPr lang="en-US" dirty="0"/>
              <a:t>Research questions</a:t>
            </a:r>
          </a:p>
          <a:p>
            <a:pPr lvl="2"/>
            <a:r>
              <a:rPr lang="en-US" dirty="0"/>
              <a:t>Project specifications</a:t>
            </a:r>
          </a:p>
          <a:p>
            <a:pPr lvl="2"/>
            <a:r>
              <a:rPr lang="en-US" dirty="0"/>
              <a:t>Research lines</a:t>
            </a:r>
          </a:p>
          <a:p>
            <a:pPr lvl="3"/>
            <a:r>
              <a:rPr lang="en-US" dirty="0"/>
              <a:t>Feature selection</a:t>
            </a:r>
          </a:p>
          <a:p>
            <a:pPr lvl="3"/>
            <a:r>
              <a:rPr lang="en-US" dirty="0"/>
              <a:t>Missing value handling</a:t>
            </a:r>
          </a:p>
          <a:p>
            <a:pPr lvl="3"/>
            <a:r>
              <a:rPr lang="en-US" dirty="0"/>
              <a:t>Dataset exploration</a:t>
            </a:r>
          </a:p>
          <a:p>
            <a:pPr lvl="2"/>
            <a:r>
              <a:rPr lang="en-US" dirty="0"/>
              <a:t>Framework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83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2584450" cy="3943454"/>
          </a:xfrm>
        </p:spPr>
        <p:txBody>
          <a:bodyPr/>
          <a:lstStyle/>
          <a:p>
            <a:pPr lvl="1"/>
            <a:r>
              <a:rPr lang="en-US" sz="2000" dirty="0"/>
              <a:t>Experiment 2</a:t>
            </a:r>
          </a:p>
          <a:p>
            <a:pPr lvl="1"/>
            <a:endParaRPr lang="en-US" sz="20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Filter and embedded </a:t>
            </a:r>
            <a:r>
              <a:rPr lang="en-US" sz="1600" dirty="0"/>
              <a:t>methods faster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Wrapper methods better</a:t>
            </a:r>
            <a:endParaRPr lang="en-US" sz="12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xmlns="" id="{913F86F7-346B-4420-A116-DFD1C1B42F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" r="270"/>
          <a:stretch>
            <a:fillRect/>
          </a:stretch>
        </p:blipFill>
        <p:spPr>
          <a:xfrm>
            <a:off x="3154363" y="0"/>
            <a:ext cx="5992812" cy="4568825"/>
          </a:xfrm>
        </p:spPr>
      </p:pic>
    </p:spTree>
    <p:extLst>
      <p:ext uri="{BB962C8B-B14F-4D97-AF65-F5344CB8AC3E}">
        <p14:creationId xmlns:p14="http://schemas.microsoft.com/office/powerpoint/2010/main" val="405187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3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Automated machine learning</a:t>
            </a:r>
          </a:p>
          <a:p>
            <a:pPr lvl="2"/>
            <a:r>
              <a:rPr lang="en-US" dirty="0"/>
              <a:t>Search for best analysis</a:t>
            </a:r>
          </a:p>
          <a:p>
            <a:pPr lvl="2"/>
            <a:r>
              <a:rPr lang="en-US" dirty="0"/>
              <a:t>Tree-based Pipeline Optimization Tool (TPOT)</a:t>
            </a:r>
          </a:p>
          <a:p>
            <a:pPr lvl="3"/>
            <a:r>
              <a:rPr lang="en-US" dirty="0"/>
              <a:t>Implements automated machine learning</a:t>
            </a:r>
          </a:p>
          <a:p>
            <a:pPr lvl="3"/>
            <a:r>
              <a:rPr lang="en-US" dirty="0"/>
              <a:t>Sub-optimal for feature selection</a:t>
            </a:r>
          </a:p>
          <a:p>
            <a:pPr lvl="2"/>
            <a:r>
              <a:rPr lang="en-US" dirty="0" err="1" smtClean="0"/>
              <a:t>FS_score</a:t>
            </a:r>
            <a:endParaRPr lang="en-US" dirty="0"/>
          </a:p>
          <a:p>
            <a:pPr lvl="3"/>
            <a:r>
              <a:rPr lang="en-US" dirty="0" smtClean="0"/>
              <a:t>Accuracy ([0, 1])</a:t>
            </a:r>
            <a:endParaRPr lang="en-US" dirty="0"/>
          </a:p>
          <a:p>
            <a:pPr lvl="2"/>
            <a:r>
              <a:rPr lang="en-US" dirty="0"/>
              <a:t>2 Additions</a:t>
            </a:r>
          </a:p>
          <a:p>
            <a:pPr lvl="3"/>
            <a:r>
              <a:rPr lang="en-US" dirty="0"/>
              <a:t>Bias towards feature selection</a:t>
            </a:r>
          </a:p>
          <a:p>
            <a:pPr lvl="3"/>
            <a:r>
              <a:rPr lang="en-US" dirty="0"/>
              <a:t>New set feature selection algorithms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94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2584450" cy="3943454"/>
          </a:xfrm>
        </p:spPr>
        <p:txBody>
          <a:bodyPr/>
          <a:lstStyle/>
          <a:p>
            <a:pPr lvl="1"/>
            <a:r>
              <a:rPr lang="en-US" sz="2000" dirty="0"/>
              <a:t>Experiment 3</a:t>
            </a:r>
          </a:p>
          <a:p>
            <a:pPr marL="545400" lvl="2" indent="-342900"/>
            <a:endParaRPr lang="en-US" sz="12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Improved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Microarray both best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Mass spectrometry debatable</a:t>
            </a:r>
            <a:endParaRPr lang="en-US" sz="15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9434C3D1-DBAB-439F-9F08-E194B8BF7F98}"/>
              </a:ext>
            </a:extLst>
          </p:cNvPr>
          <p:cNvSpPr txBox="1"/>
          <p:nvPr/>
        </p:nvSpPr>
        <p:spPr>
          <a:xfrm>
            <a:off x="549966" y="3147729"/>
            <a:ext cx="2736160" cy="13696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sz="1700" dirty="0"/>
              <a:t>Legend</a:t>
            </a:r>
          </a:p>
          <a:p>
            <a:pPr marL="545400" lvl="2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A7DB8"/>
                </a:solidFill>
              </a:rPr>
              <a:t>Blue  </a:t>
            </a:r>
            <a:r>
              <a:rPr lang="en-US" sz="1200" dirty="0"/>
              <a:t>     No addition </a:t>
            </a:r>
          </a:p>
          <a:p>
            <a:pPr marL="545400" lvl="2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8A24"/>
                </a:solidFill>
              </a:rPr>
              <a:t>Orange </a:t>
            </a:r>
            <a:r>
              <a:rPr lang="en-US" sz="1200" dirty="0"/>
              <a:t> New algorithms</a:t>
            </a:r>
          </a:p>
          <a:p>
            <a:pPr marL="545400" lvl="2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AA63A"/>
                </a:solidFill>
              </a:rPr>
              <a:t>Green </a:t>
            </a:r>
            <a:r>
              <a:rPr lang="en-US" sz="1200" dirty="0"/>
              <a:t>   Feature selection bias </a:t>
            </a:r>
          </a:p>
          <a:p>
            <a:pPr marL="545400" lvl="2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E36C6D"/>
                </a:solidFill>
              </a:rPr>
              <a:t>Red  </a:t>
            </a:r>
            <a:r>
              <a:rPr lang="en-US" sz="1200" dirty="0"/>
              <a:t>      Both additions</a:t>
            </a:r>
          </a:p>
          <a:p>
            <a:endParaRPr lang="x-none" dirty="0"/>
          </a:p>
        </p:txBody>
      </p:sp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xmlns="" id="{0EAF43B3-012B-4BB5-8718-BC48EF48A06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" r="2131"/>
          <a:stretch>
            <a:fillRect/>
          </a:stretch>
        </p:blipFill>
        <p:spPr>
          <a:xfrm>
            <a:off x="3365500" y="0"/>
            <a:ext cx="5781675" cy="4568825"/>
          </a:xfrm>
        </p:spPr>
      </p:pic>
    </p:spTree>
    <p:extLst>
      <p:ext uri="{BB962C8B-B14F-4D97-AF65-F5344CB8AC3E}">
        <p14:creationId xmlns:p14="http://schemas.microsoft.com/office/powerpoint/2010/main" val="324411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 Handling</a:t>
            </a:r>
          </a:p>
        </p:txBody>
      </p:sp>
    </p:spTree>
    <p:extLst>
      <p:ext uri="{BB962C8B-B14F-4D97-AF65-F5344CB8AC3E}">
        <p14:creationId xmlns:p14="http://schemas.microsoft.com/office/powerpoint/2010/main" val="48352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 Handling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7F07EC1-CBD4-4FED-8310-2B01392EDE2E}"/>
              </a:ext>
            </a:extLst>
          </p:cNvPr>
          <p:cNvSpPr/>
          <p:nvPr/>
        </p:nvSpPr>
        <p:spPr>
          <a:xfrm>
            <a:off x="129540" y="2317750"/>
            <a:ext cx="8336280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Missing value handling methods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List Deletion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Single imputation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Multiple imputation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Datasets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Clinical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Survey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113CDFE-B91E-4B21-BE2F-1C332B152B01}"/>
              </a:ext>
            </a:extLst>
          </p:cNvPr>
          <p:cNvSpPr/>
          <p:nvPr/>
        </p:nvSpPr>
        <p:spPr>
          <a:xfrm>
            <a:off x="-390785" y="1786596"/>
            <a:ext cx="94885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sz="1400" dirty="0">
                <a:solidFill>
                  <a:schemeClr val="bg1"/>
                </a:solidFill>
              </a:rPr>
              <a:t>What missing value handling methods show the best performance and as such should be added to the framework?</a:t>
            </a:r>
          </a:p>
        </p:txBody>
      </p:sp>
    </p:spTree>
    <p:extLst>
      <p:ext uri="{BB962C8B-B14F-4D97-AF65-F5344CB8AC3E}">
        <p14:creationId xmlns:p14="http://schemas.microsoft.com/office/powerpoint/2010/main" val="256660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List deletion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Available Case Analysis (ACA)</a:t>
            </a:r>
          </a:p>
          <a:p>
            <a:pPr lvl="2"/>
            <a:r>
              <a:rPr lang="en-US" dirty="0"/>
              <a:t>Complete Case Analysis (CCA)</a:t>
            </a:r>
          </a:p>
          <a:p>
            <a:pPr lvl="3"/>
            <a:r>
              <a:rPr lang="en-US" dirty="0"/>
              <a:t>Weighted Case Analysis (WCA)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xmlns="" id="{CEC63FA9-38F4-42F5-859C-B1A2605280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B4CFE09F-4F01-4173-A334-BC0F8D73F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483" y="-2382"/>
            <a:ext cx="4572000" cy="4572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57E18448-0A02-4ED4-9355-F3BF3BE200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518" y="3025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0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Single imputation</a:t>
            </a:r>
          </a:p>
          <a:p>
            <a:pPr lvl="1"/>
            <a:endParaRPr lang="en-US" dirty="0"/>
          </a:p>
          <a:p>
            <a:pPr lvl="3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3A0C8EBE-809F-43DB-A3CB-9FDD2B11C5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custDataLst>
      <p:tags r:id="rId1"/>
    </p:custDataLst>
    <p:extLst>
      <p:ext uri="{BB962C8B-B14F-4D97-AF65-F5344CB8AC3E}">
        <p14:creationId xmlns:p14="http://schemas.microsoft.com/office/powerpoint/2010/main" val="289383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536">
        <p:fade/>
      </p:transition>
    </mc:Choice>
    <mc:Fallback xmlns="">
      <p:transition spd="med" advTm="3653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Single imputation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Mean imputation</a:t>
            </a:r>
          </a:p>
          <a:p>
            <a:pPr lvl="3"/>
            <a:r>
              <a:rPr lang="en-US" dirty="0"/>
              <a:t>Median</a:t>
            </a:r>
          </a:p>
          <a:p>
            <a:pPr lvl="3"/>
            <a:r>
              <a:rPr lang="en-US" dirty="0"/>
              <a:t>Mode</a:t>
            </a:r>
          </a:p>
          <a:p>
            <a:pPr lvl="2"/>
            <a:r>
              <a:rPr lang="en-US" dirty="0"/>
              <a:t>Hot deck imputation</a:t>
            </a:r>
          </a:p>
          <a:p>
            <a:pPr lvl="3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F1522452-6DEC-4D43-A5B6-5B5942CC3E3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9DDE8C4-FA5F-472E-A120-E3AE72D176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518" y="-2382"/>
            <a:ext cx="4572000" cy="457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584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536">
        <p:fade/>
      </p:transition>
    </mc:Choice>
    <mc:Fallback xmlns="">
      <p:transition spd="med" advTm="365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13004A78-321D-4C4B-9C16-07E8245A1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518" y="-2382"/>
            <a:ext cx="4574482" cy="4574482"/>
          </a:xfrm>
          <a:prstGeom prst="rect">
            <a:avLst/>
          </a:prstGeom>
        </p:spPr>
      </p:pic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Single imputation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Mean imputation</a:t>
            </a:r>
          </a:p>
          <a:p>
            <a:pPr lvl="3"/>
            <a:r>
              <a:rPr lang="en-US" dirty="0"/>
              <a:t>Median</a:t>
            </a:r>
          </a:p>
          <a:p>
            <a:pPr lvl="3"/>
            <a:r>
              <a:rPr lang="en-US" dirty="0"/>
              <a:t>Mode</a:t>
            </a:r>
          </a:p>
          <a:p>
            <a:pPr lvl="2"/>
            <a:r>
              <a:rPr lang="en-US" dirty="0"/>
              <a:t>Hot deck imputation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Advanced imputation</a:t>
            </a:r>
          </a:p>
          <a:p>
            <a:pPr lvl="3"/>
            <a:r>
              <a:rPr lang="en-US" dirty="0"/>
              <a:t>Regression imputation</a:t>
            </a:r>
          </a:p>
          <a:p>
            <a:pPr lvl="3"/>
            <a:r>
              <a:rPr lang="en-US" dirty="0"/>
              <a:t>Nearest </a:t>
            </a:r>
            <a:r>
              <a:rPr lang="en-US" dirty="0" err="1"/>
              <a:t>neighbour</a:t>
            </a:r>
            <a:r>
              <a:rPr lang="en-US" dirty="0"/>
              <a:t> imputation (</a:t>
            </a:r>
            <a:r>
              <a:rPr lang="en-US" dirty="0" err="1"/>
              <a:t>kNN</a:t>
            </a:r>
            <a:r>
              <a:rPr lang="en-US" dirty="0"/>
              <a:t>)</a:t>
            </a:r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D0B7CCBE-AB2C-4F92-9F44-1932B3C35C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24375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Multiple Imputation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Multiple datasets</a:t>
            </a:r>
          </a:p>
          <a:p>
            <a:pPr lvl="2"/>
            <a:r>
              <a:rPr lang="en-US" dirty="0"/>
              <a:t>Multiple Imputation Chained Equations (MICE)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xmlns="" id="{150DB12D-814F-454A-BEB8-0D6D4FFCCBD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703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Introduction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Biomedical data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Processing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Analysis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Framework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xmlns="" id="{068FFCBE-52C8-4A19-AA12-1E9BBB052E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8074122"/>
              </p:ext>
            </p:extLst>
          </p:nvPr>
        </p:nvGraphicFramePr>
        <p:xfrm>
          <a:off x="7029782" y="-25928"/>
          <a:ext cx="2082800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r:id="rId4" imgW="2082240" imgH="1638000" progId="">
                  <p:embed/>
                </p:oleObj>
              </mc:Choice>
              <mc:Fallback>
                <p:oleObj r:id="rId4" imgW="2082240" imgH="1638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29782" y="-25928"/>
                        <a:ext cx="2082800" cy="163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Placeholder 20">
            <a:extLst>
              <a:ext uri="{FF2B5EF4-FFF2-40B4-BE49-F238E27FC236}">
                <a16:creationId xmlns:a16="http://schemas.microsoft.com/office/drawing/2014/main" xmlns="" id="{1A079B8A-FF1D-448F-B6CB-37E64C67DA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" b="1998"/>
          <a:stretch>
            <a:fillRect/>
          </a:stretch>
        </p:blipFill>
        <p:spPr>
          <a:xfrm>
            <a:off x="4915352" y="88188"/>
            <a:ext cx="2754561" cy="2753126"/>
          </a:xfrm>
          <a:prstGeom prst="rect">
            <a:avLst/>
          </a:prstGeom>
        </p:spPr>
      </p:pic>
      <p:pic>
        <p:nvPicPr>
          <p:cNvPr id="6" name="Picture Placeholder 12">
            <a:extLst>
              <a:ext uri="{FF2B5EF4-FFF2-40B4-BE49-F238E27FC236}">
                <a16:creationId xmlns:a16="http://schemas.microsoft.com/office/drawing/2014/main" xmlns="" id="{280902A1-702B-44E6-A64D-ED345AAE08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>
          <a:xfrm>
            <a:off x="6075462" y="1515143"/>
            <a:ext cx="3054790" cy="305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4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Feature distributions</a:t>
            </a:r>
          </a:p>
          <a:p>
            <a:pPr lvl="3"/>
            <a:r>
              <a:rPr lang="en-US" dirty="0"/>
              <a:t>Mean</a:t>
            </a:r>
          </a:p>
          <a:p>
            <a:pPr lvl="3"/>
            <a:r>
              <a:rPr lang="en-US" dirty="0"/>
              <a:t>Standard deviation</a:t>
            </a:r>
          </a:p>
          <a:p>
            <a:pPr lvl="2"/>
            <a:r>
              <a:rPr lang="en-US" dirty="0"/>
              <a:t>T-test similarity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1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2584450" cy="3943454"/>
          </a:xfrm>
        </p:spPr>
        <p:txBody>
          <a:bodyPr/>
          <a:lstStyle/>
          <a:p>
            <a:pPr lvl="1"/>
            <a:r>
              <a:rPr lang="en-US" sz="2000" dirty="0"/>
              <a:t>Experiment 1</a:t>
            </a:r>
          </a:p>
          <a:p>
            <a:pPr lvl="1"/>
            <a:endParaRPr lang="en-US" sz="18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&gt;15% missing values removed</a:t>
            </a:r>
            <a:endParaRPr lang="en-US" sz="14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List deletion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Mean and hot deck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Regression and </a:t>
            </a:r>
            <a:r>
              <a:rPr lang="en-US" sz="1600" dirty="0" err="1"/>
              <a:t>kNN</a:t>
            </a:r>
            <a:endParaRPr lang="en-US" sz="16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MICE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C736E7F6-8259-4064-BEA2-E8F04FEA5E7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" r="934"/>
          <a:stretch>
            <a:fillRect/>
          </a:stretch>
        </p:blipFill>
        <p:spPr>
          <a:xfrm>
            <a:off x="4572000" y="0"/>
            <a:ext cx="4572000" cy="4569619"/>
          </a:xfrm>
        </p:spPr>
      </p:pic>
    </p:spTree>
    <p:extLst>
      <p:ext uri="{BB962C8B-B14F-4D97-AF65-F5344CB8AC3E}">
        <p14:creationId xmlns:p14="http://schemas.microsoft.com/office/powerpoint/2010/main" val="43008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2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Missing value handling quality</a:t>
            </a:r>
          </a:p>
          <a:p>
            <a:pPr lvl="2"/>
            <a:r>
              <a:rPr lang="en-US" dirty="0"/>
              <a:t>&gt;15% missing values removed</a:t>
            </a:r>
          </a:p>
          <a:p>
            <a:pPr lvl="2"/>
            <a:r>
              <a:rPr lang="en-US" dirty="0"/>
              <a:t>Quality output</a:t>
            </a:r>
          </a:p>
          <a:p>
            <a:pPr lvl="3"/>
            <a:r>
              <a:rPr lang="en-US" dirty="0"/>
              <a:t>Logistic regression F1-score</a:t>
            </a:r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48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1943100" cy="3943454"/>
          </a:xfrm>
        </p:spPr>
        <p:txBody>
          <a:bodyPr/>
          <a:lstStyle/>
          <a:p>
            <a:pPr lvl="1"/>
            <a:r>
              <a:rPr lang="en-US" sz="2000" dirty="0"/>
              <a:t>Experiment 2</a:t>
            </a:r>
          </a:p>
          <a:p>
            <a:pPr lvl="1"/>
            <a:endParaRPr lang="en-US" sz="18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List Deletion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Mean Imputation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Regression</a:t>
            </a:r>
            <a:r>
              <a:rPr lang="en-US" sz="1400" dirty="0"/>
              <a:t>, </a:t>
            </a:r>
            <a:r>
              <a:rPr lang="en-US" sz="1400" dirty="0" err="1"/>
              <a:t>kNN</a:t>
            </a:r>
            <a:r>
              <a:rPr lang="en-US" sz="1400" dirty="0"/>
              <a:t> and MICE</a:t>
            </a:r>
            <a:endParaRPr lang="en-US" sz="16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1" name="Picture Placeholder 60">
            <a:extLst>
              <a:ext uri="{FF2B5EF4-FFF2-40B4-BE49-F238E27FC236}">
                <a16:creationId xmlns:a16="http://schemas.microsoft.com/office/drawing/2014/main" xmlns="" id="{86FD0AFA-F1D7-41A4-BD2C-982CC303F4F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5" r="11705"/>
          <a:stretch>
            <a:fillRect/>
          </a:stretch>
        </p:blipFill>
        <p:spPr/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xmlns="" id="{B5EC9D02-B8EB-4910-BC79-6674E57BEE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350" y="-1"/>
            <a:ext cx="5962650" cy="45636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8282295-1865-4006-A281-AFB49B0EE7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866" y="-1"/>
            <a:ext cx="5965133" cy="456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64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exploration</a:t>
            </a:r>
          </a:p>
        </p:txBody>
      </p:sp>
    </p:spTree>
    <p:extLst>
      <p:ext uri="{BB962C8B-B14F-4D97-AF65-F5344CB8AC3E}">
        <p14:creationId xmlns:p14="http://schemas.microsoft.com/office/powerpoint/2010/main" val="267895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exploration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7F07EC1-CBD4-4FED-8310-2B01392EDE2E}"/>
              </a:ext>
            </a:extLst>
          </p:cNvPr>
          <p:cNvSpPr/>
          <p:nvPr/>
        </p:nvSpPr>
        <p:spPr>
          <a:xfrm>
            <a:off x="129540" y="2317750"/>
            <a:ext cx="833628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Exploration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Dataset issues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Meta-features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Package </a:t>
            </a:r>
            <a:r>
              <a:rPr lang="en-US" sz="1600" i="1" dirty="0" err="1"/>
              <a:t>metalearn</a:t>
            </a:r>
            <a:endParaRPr lang="en-US" sz="1600" i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dirty="0"/>
              <a:t>Datasets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Clinical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Mass spectrometry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552C4073-D01F-4DDA-8067-8CE4A6D0941B}"/>
              </a:ext>
            </a:extLst>
          </p:cNvPr>
          <p:cNvSpPr/>
          <p:nvPr/>
        </p:nvSpPr>
        <p:spPr>
          <a:xfrm>
            <a:off x="-371061" y="1748135"/>
            <a:ext cx="7235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sz="1400" dirty="0">
                <a:solidFill>
                  <a:schemeClr val="bg1"/>
                </a:solidFill>
              </a:rPr>
              <a:t>Which initial analyses help find suitable preprocessing and data analysis algorithms?</a:t>
            </a:r>
          </a:p>
        </p:txBody>
      </p:sp>
    </p:spTree>
    <p:extLst>
      <p:ext uri="{BB962C8B-B14F-4D97-AF65-F5344CB8AC3E}">
        <p14:creationId xmlns:p14="http://schemas.microsoft.com/office/powerpoint/2010/main" val="270415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1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Dataset exploration with package </a:t>
            </a:r>
            <a:r>
              <a:rPr lang="en-US" i="1" dirty="0" err="1"/>
              <a:t>metalearn</a:t>
            </a:r>
            <a:endParaRPr lang="en-US" dirty="0"/>
          </a:p>
          <a:p>
            <a:pPr lvl="2"/>
            <a:r>
              <a:rPr lang="en-US" dirty="0"/>
              <a:t>Issues &lt;&gt; meta-features</a:t>
            </a:r>
          </a:p>
          <a:p>
            <a:pPr lvl="2"/>
            <a:endParaRPr lang="en-US" dirty="0"/>
          </a:p>
          <a:p>
            <a:pPr marL="0" lvl="2" indent="0">
              <a:buNone/>
            </a:pPr>
            <a:r>
              <a:rPr lang="en-US" b="1" dirty="0"/>
              <a:t>Result</a:t>
            </a:r>
          </a:p>
          <a:p>
            <a:pPr lvl="2"/>
            <a:r>
              <a:rPr lang="en-US" dirty="0"/>
              <a:t>Issues recognizable</a:t>
            </a:r>
          </a:p>
          <a:p>
            <a:pPr lvl="3"/>
            <a:r>
              <a:rPr lang="en-US" dirty="0"/>
              <a:t>Multicollinearity</a:t>
            </a:r>
          </a:p>
          <a:p>
            <a:pPr lvl="3"/>
            <a:r>
              <a:rPr lang="en-US" dirty="0"/>
              <a:t>Feature irrelevance</a:t>
            </a:r>
          </a:p>
          <a:p>
            <a:pPr lvl="2"/>
            <a:r>
              <a:rPr lang="en-US" dirty="0"/>
              <a:t>Needs clarification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25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2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Dataset exploration </a:t>
            </a:r>
            <a:r>
              <a:rPr lang="en-US" dirty="0" smtClean="0"/>
              <a:t>with package </a:t>
            </a:r>
            <a:r>
              <a:rPr lang="en-US" i="1" dirty="0" err="1"/>
              <a:t>metalearn</a:t>
            </a:r>
            <a:endParaRPr lang="en-US" dirty="0"/>
          </a:p>
          <a:p>
            <a:pPr lvl="2"/>
            <a:r>
              <a:rPr lang="en-US" i="1" dirty="0" err="1"/>
              <a:t>m</a:t>
            </a:r>
            <a:r>
              <a:rPr lang="en-US" i="1" dirty="0" err="1" smtClean="0"/>
              <a:t>etalearn</a:t>
            </a:r>
            <a:r>
              <a:rPr lang="en-US" i="1" dirty="0" smtClean="0"/>
              <a:t> </a:t>
            </a:r>
            <a:r>
              <a:rPr lang="en-US" dirty="0"/>
              <a:t>addition</a:t>
            </a:r>
            <a:endParaRPr lang="en-US" i="1" dirty="0"/>
          </a:p>
          <a:p>
            <a:pPr lvl="3"/>
            <a:r>
              <a:rPr lang="en-US" dirty="0"/>
              <a:t>M</a:t>
            </a:r>
            <a:r>
              <a:rPr lang="en-US" dirty="0" smtClean="0"/>
              <a:t>eta-features</a:t>
            </a:r>
            <a:endParaRPr lang="en-US" dirty="0"/>
          </a:p>
          <a:p>
            <a:pPr lvl="3"/>
            <a:r>
              <a:rPr lang="en-US" dirty="0"/>
              <a:t>Outlier detection</a:t>
            </a:r>
          </a:p>
          <a:p>
            <a:pPr lvl="3"/>
            <a:r>
              <a:rPr lang="en-US" dirty="0"/>
              <a:t>Plots</a:t>
            </a:r>
          </a:p>
          <a:p>
            <a:pPr lvl="2"/>
            <a:endParaRPr lang="en-US" dirty="0"/>
          </a:p>
          <a:p>
            <a:pPr marL="0" lvl="2" indent="0">
              <a:buNone/>
            </a:pPr>
            <a:r>
              <a:rPr lang="en-US" b="1" dirty="0"/>
              <a:t>Results</a:t>
            </a:r>
          </a:p>
          <a:p>
            <a:pPr lvl="2"/>
            <a:r>
              <a:rPr lang="en-US" dirty="0"/>
              <a:t>All issues explained</a:t>
            </a:r>
          </a:p>
          <a:p>
            <a:pPr lvl="2"/>
            <a:r>
              <a:rPr lang="en-US" dirty="0"/>
              <a:t>Better understanding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18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</a:t>
            </a:r>
            <a:r>
              <a:rPr lang="en-US" dirty="0" err="1"/>
              <a:t>cBioF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89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</a:t>
            </a:r>
            <a:r>
              <a:rPr lang="en-US" dirty="0" err="1"/>
              <a:t>cBioF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7F07EC1-CBD4-4FED-8310-2B01392EDE2E}"/>
              </a:ext>
            </a:extLst>
          </p:cNvPr>
          <p:cNvSpPr/>
          <p:nvPr/>
        </p:nvSpPr>
        <p:spPr>
          <a:xfrm>
            <a:off x="129540" y="2317750"/>
            <a:ext cx="833628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Phases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Datasets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Exploration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Preprocessing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Analysis</a:t>
            </a:r>
            <a:endParaRPr lang="en-US" sz="1600" i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CED6802-AB53-4FF1-99C7-D2900B353E23}"/>
              </a:ext>
            </a:extLst>
          </p:cNvPr>
          <p:cNvSpPr/>
          <p:nvPr/>
        </p:nvSpPr>
        <p:spPr>
          <a:xfrm>
            <a:off x="129540" y="1686580"/>
            <a:ext cx="89548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What aspects are of importance to be included in a framework for Biomedical Engineers for more efficient </a:t>
            </a:r>
            <a:r>
              <a:rPr lang="nl-NL" sz="1400" dirty="0">
                <a:solidFill>
                  <a:schemeClr val="bg1"/>
                </a:solidFill>
              </a:rPr>
              <a:t>data analysis?</a:t>
            </a:r>
            <a:endParaRPr lang="x-non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06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0" y="1562100"/>
            <a:ext cx="9144000" cy="1885950"/>
          </a:xfrm>
        </p:spPr>
        <p:txBody>
          <a:bodyPr/>
          <a:lstStyle/>
          <a:p>
            <a:r>
              <a:rPr lang="en-US" b="0" dirty="0"/>
              <a:t>What aspects are of importance to be included in a framework for Biomedical Engineers for more</a:t>
            </a:r>
            <a:br>
              <a:rPr lang="en-US" b="0" dirty="0"/>
            </a:br>
            <a:r>
              <a:rPr lang="en-US" b="0" dirty="0"/>
              <a:t>efficient </a:t>
            </a:r>
            <a:r>
              <a:rPr lang="nl-NL" b="0" dirty="0"/>
              <a:t>data analysis?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2808D38-966E-4B90-9FA6-B3A2C8BA8DF5}"/>
              </a:ext>
            </a:extLst>
          </p:cNvPr>
          <p:cNvSpPr txBox="1"/>
          <p:nvPr/>
        </p:nvSpPr>
        <p:spPr>
          <a:xfrm>
            <a:off x="2451652" y="3708171"/>
            <a:ext cx="8395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Datasets 		Preprocessing methods</a:t>
            </a:r>
          </a:p>
          <a:p>
            <a:r>
              <a:rPr lang="en-US" dirty="0"/>
              <a:t>Data issues 	Analysis methods</a:t>
            </a:r>
            <a:endParaRPr lang="x-non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BAE1BFD-6654-4270-949A-8855DC3EC6C4}"/>
              </a:ext>
            </a:extLst>
          </p:cNvPr>
          <p:cNvSpPr txBox="1"/>
          <p:nvPr/>
        </p:nvSpPr>
        <p:spPr>
          <a:xfrm>
            <a:off x="470621" y="1192159"/>
            <a:ext cx="396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research question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75607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4918D13D-961E-49AE-B5B9-720E3AE061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78" y="0"/>
            <a:ext cx="6069003" cy="45517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9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F2D78D7B-0E7F-4CEA-93EB-36C542C324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79" y="-5557"/>
            <a:ext cx="6075746" cy="455680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53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02203F99-03F9-4E4F-AC19-8E83E9DC03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78" y="0"/>
            <a:ext cx="6069003" cy="45517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5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888ACDD3-9196-46FE-B75F-9B15FDD792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069" y="0"/>
            <a:ext cx="6069003" cy="45517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31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8C983BE-E38E-4807-8837-3E5222F1A7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78" y="0"/>
            <a:ext cx="6069003" cy="45517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76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4BD89D65-6915-463B-88FF-F02D4D378A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78" y="0"/>
            <a:ext cx="6069003" cy="45517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97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9B5A205-50D6-412D-AC09-5AB4865B2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78" y="0"/>
            <a:ext cx="6069003" cy="45517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97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Feature selection</a:t>
            </a:r>
          </a:p>
          <a:p>
            <a:pPr lvl="2"/>
            <a:r>
              <a:rPr lang="en-US" dirty="0"/>
              <a:t>200 features threshold</a:t>
            </a:r>
          </a:p>
          <a:p>
            <a:pPr lvl="2"/>
            <a:r>
              <a:rPr lang="en-US" dirty="0"/>
              <a:t>Wrapper methods perform best</a:t>
            </a:r>
          </a:p>
          <a:p>
            <a:pPr lvl="2"/>
            <a:r>
              <a:rPr lang="en-US" dirty="0"/>
              <a:t>TPOT with feature selection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Missing value handling</a:t>
            </a:r>
          </a:p>
          <a:p>
            <a:pPr lvl="2"/>
            <a:r>
              <a:rPr lang="en-US" dirty="0"/>
              <a:t>&gt; 15% missing values</a:t>
            </a:r>
          </a:p>
          <a:p>
            <a:pPr lvl="2"/>
            <a:r>
              <a:rPr lang="en-US" dirty="0"/>
              <a:t>Mean imputation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Dataset exploration</a:t>
            </a:r>
          </a:p>
          <a:p>
            <a:pPr lvl="2"/>
            <a:r>
              <a:rPr lang="en-US" dirty="0"/>
              <a:t>Possible with additions </a:t>
            </a:r>
            <a:r>
              <a:rPr lang="en-US" i="1" dirty="0" err="1"/>
              <a:t>metalearn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0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Feature selection</a:t>
            </a:r>
          </a:p>
          <a:p>
            <a:pPr lvl="2"/>
            <a:r>
              <a:rPr lang="en-US" dirty="0"/>
              <a:t>200 features threshold</a:t>
            </a:r>
          </a:p>
          <a:p>
            <a:pPr lvl="2"/>
            <a:r>
              <a:rPr lang="en-US" dirty="0"/>
              <a:t>Combination filter and wrapper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Missing value handling</a:t>
            </a:r>
          </a:p>
          <a:p>
            <a:pPr lvl="2"/>
            <a:r>
              <a:rPr lang="en-US" dirty="0"/>
              <a:t>New datasets</a:t>
            </a:r>
          </a:p>
          <a:p>
            <a:pPr marL="0" lvl="2" indent="0">
              <a:buNone/>
            </a:pPr>
            <a:endParaRPr lang="en-US" dirty="0"/>
          </a:p>
          <a:p>
            <a:pPr lvl="1"/>
            <a:r>
              <a:rPr lang="en-US" dirty="0"/>
              <a:t>Framework</a:t>
            </a:r>
          </a:p>
          <a:p>
            <a:pPr lvl="2"/>
            <a:r>
              <a:rPr lang="en-US" dirty="0" err="1" smtClean="0"/>
              <a:t>Multicollinearity</a:t>
            </a:r>
            <a:endParaRPr lang="en-US" dirty="0"/>
          </a:p>
          <a:p>
            <a:pPr lvl="2"/>
            <a:r>
              <a:rPr lang="en-US" dirty="0" smtClean="0"/>
              <a:t>Other </a:t>
            </a:r>
            <a:r>
              <a:rPr lang="en-US" dirty="0"/>
              <a:t>dataset issues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1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7215" y="219671"/>
            <a:ext cx="7923213" cy="394448"/>
          </a:xfrm>
        </p:spPr>
        <p:txBody>
          <a:bodyPr/>
          <a:lstStyle/>
          <a:p>
            <a:r>
              <a:rPr lang="en-US" dirty="0" err="1"/>
              <a:t>cBioF</a:t>
            </a:r>
            <a:r>
              <a:rPr lang="en-US" dirty="0"/>
              <a:t> GUI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5B1996A-0E19-461F-9339-23CE07DEC6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05" y="0"/>
            <a:ext cx="687139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4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5066">
        <p:fade/>
      </p:transition>
    </mc:Choice>
    <mc:Fallback xmlns="">
      <p:transition spd="med" advTm="3506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Sub-questions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/>
              <a:t>What feature selection methods show the best performance and as such should be added to the framework?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What missing value handling methods show the best performance and as such should be added to the framework?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Which initial analyses help find suitable preprocessing and data analysis algorithms?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53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Project description</a:t>
            </a:r>
          </a:p>
          <a:p>
            <a:pPr lvl="1"/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Statistics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Machine learning</a:t>
            </a:r>
          </a:p>
          <a:p>
            <a:pPr lvl="1"/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Data matrix</a:t>
            </a:r>
          </a:p>
          <a:p>
            <a:pPr marL="545400" lvl="2" indent="-342900"/>
            <a:r>
              <a:rPr lang="en-US" sz="1500" dirty="0"/>
              <a:t>Samples (s)</a:t>
            </a:r>
            <a:endParaRPr lang="en-US" sz="1800" dirty="0"/>
          </a:p>
          <a:p>
            <a:pPr marL="545400" lvl="2" indent="-342900"/>
            <a:r>
              <a:rPr lang="en-US" sz="1500" dirty="0"/>
              <a:t>Features (f)</a:t>
            </a:r>
          </a:p>
          <a:p>
            <a:pPr marL="545400" lvl="2" indent="-342900"/>
            <a:r>
              <a:rPr lang="en-US" sz="1500" dirty="0"/>
              <a:t>Output (y)</a:t>
            </a:r>
            <a:endParaRPr lang="en-US" sz="1800" dirty="0"/>
          </a:p>
          <a:p>
            <a:pPr marL="545400" lvl="2" indent="-342900"/>
            <a:r>
              <a:rPr lang="en-US" sz="1500" dirty="0"/>
              <a:t>Classification</a:t>
            </a:r>
          </a:p>
          <a:p>
            <a:pPr marL="545400" lvl="2" indent="-342900"/>
            <a:endParaRPr lang="en-US" sz="19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Python</a:t>
            </a:r>
          </a:p>
          <a:p>
            <a:pPr marL="545400" lvl="2" indent="-342900"/>
            <a:endParaRPr lang="en-US" sz="19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xmlns="" id="{253342CE-0BA0-497B-AF16-2EDFF9AF1D0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8636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Datasets</a:t>
            </a:r>
          </a:p>
          <a:p>
            <a:pPr lvl="2"/>
            <a:r>
              <a:rPr lang="en-US" dirty="0"/>
              <a:t>Microarray datasets</a:t>
            </a:r>
          </a:p>
          <a:p>
            <a:pPr lvl="3"/>
            <a:r>
              <a:rPr lang="en-US" dirty="0"/>
              <a:t>Gene expression</a:t>
            </a:r>
          </a:p>
          <a:p>
            <a:pPr lvl="3"/>
            <a:r>
              <a:rPr lang="en-US" dirty="0"/>
              <a:t>Many features</a:t>
            </a:r>
          </a:p>
          <a:p>
            <a:pPr lvl="3"/>
            <a:r>
              <a:rPr lang="en-US" dirty="0"/>
              <a:t>Big datasets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Mass spectrometry datasets</a:t>
            </a:r>
          </a:p>
          <a:p>
            <a:pPr lvl="3"/>
            <a:r>
              <a:rPr lang="en-US" dirty="0"/>
              <a:t>Protein mass</a:t>
            </a:r>
          </a:p>
          <a:p>
            <a:pPr lvl="3"/>
            <a:r>
              <a:rPr lang="en-US" dirty="0"/>
              <a:t>Many features</a:t>
            </a:r>
          </a:p>
          <a:p>
            <a:pPr lvl="3"/>
            <a:r>
              <a:rPr lang="en-US" dirty="0"/>
              <a:t>Differences between features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2"/>
          </p:nvPr>
        </p:nvSpPr>
        <p:spPr>
          <a:xfrm>
            <a:off x="4629150" y="467415"/>
            <a:ext cx="3600000" cy="3943454"/>
          </a:xfrm>
        </p:spPr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Clinical datasets</a:t>
            </a:r>
          </a:p>
          <a:p>
            <a:pPr lvl="3"/>
            <a:r>
              <a:rPr lang="en-US" dirty="0"/>
              <a:t>Data out of a clinic</a:t>
            </a:r>
          </a:p>
          <a:p>
            <a:pPr lvl="3"/>
            <a:r>
              <a:rPr lang="en-US" dirty="0"/>
              <a:t>Missing values</a:t>
            </a:r>
          </a:p>
          <a:p>
            <a:pPr lvl="3"/>
            <a:r>
              <a:rPr lang="en-US" dirty="0"/>
              <a:t>Combining data issues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Survey datasets</a:t>
            </a:r>
          </a:p>
          <a:p>
            <a:pPr lvl="3"/>
            <a:r>
              <a:rPr lang="en-US" dirty="0"/>
              <a:t>Questionnaire data</a:t>
            </a:r>
          </a:p>
          <a:p>
            <a:pPr lvl="3"/>
            <a:r>
              <a:rPr lang="en-US" dirty="0"/>
              <a:t>Missing values</a:t>
            </a:r>
          </a:p>
          <a:p>
            <a:pPr lvl="3"/>
            <a:r>
              <a:rPr lang="en-US" dirty="0"/>
              <a:t>Bias due to subjectivity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11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171879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7F07EC1-CBD4-4FED-8310-2B01392EDE2E}"/>
              </a:ext>
            </a:extLst>
          </p:cNvPr>
          <p:cNvSpPr/>
          <p:nvPr/>
        </p:nvSpPr>
        <p:spPr>
          <a:xfrm>
            <a:off x="129540" y="2317750"/>
            <a:ext cx="833628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Feature selection methods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Filter methods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Wrapper methods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Embedded methods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1"/>
            <a:r>
              <a:rPr lang="en-US" dirty="0"/>
              <a:t>Datasets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Microarray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Mass spectrometry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72A87FD-8D1B-4937-AF5F-D5851EC2B6C9}"/>
              </a:ext>
            </a:extLst>
          </p:cNvPr>
          <p:cNvSpPr txBox="1"/>
          <p:nvPr/>
        </p:nvSpPr>
        <p:spPr>
          <a:xfrm>
            <a:off x="549966" y="1732365"/>
            <a:ext cx="9037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What feature selection methods show the best performance and as such should be added to the framework?</a:t>
            </a:r>
          </a:p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40313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0.5|3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0.5|3.3"/>
</p:tagLst>
</file>

<file path=ppt/theme/theme1.xml><?xml version="1.0" encoding="utf-8"?>
<a:theme xmlns:a="http://schemas.openxmlformats.org/drawingml/2006/main" name="TUe">
  <a:themeElements>
    <a:clrScheme name="TUe_kleuren">
      <a:dk1>
        <a:sysClr val="windowText" lastClr="000000"/>
      </a:dk1>
      <a:lt1>
        <a:sysClr val="window" lastClr="FFFFFF"/>
      </a:lt1>
      <a:dk2>
        <a:srgbClr val="C81919"/>
      </a:dk2>
      <a:lt2>
        <a:srgbClr val="101073"/>
      </a:lt2>
      <a:accent1>
        <a:srgbClr val="C81919"/>
      </a:accent1>
      <a:accent2>
        <a:srgbClr val="101073"/>
      </a:accent2>
      <a:accent3>
        <a:srgbClr val="0066CC"/>
      </a:accent3>
      <a:accent4>
        <a:srgbClr val="00A2DE"/>
      </a:accent4>
      <a:accent5>
        <a:srgbClr val="84D200"/>
      </a:accent5>
      <a:accent6>
        <a:srgbClr val="CEDF00"/>
      </a:accent6>
      <a:hlink>
        <a:srgbClr val="0563C1"/>
      </a:hlink>
      <a:folHlink>
        <a:srgbClr val="954F72"/>
      </a:folHlink>
    </a:clrScheme>
    <a:fontScheme name="TUe_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Ue_presentatie16x9.potx" id="{770E10A8-3EF9-4F7C-A886-D4D190AA35FD}" vid="{61C23782-C5E4-40BF-AE15-3E192F0EFF69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TUe_presentatie16x9</Template>
  <TotalTime>9542</TotalTime>
  <Words>1242</Words>
  <Application>Microsoft Office PowerPoint</Application>
  <PresentationFormat>On-screen Show (16:9)</PresentationFormat>
  <Paragraphs>565</Paragraphs>
  <Slides>49</Slides>
  <Notes>49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TUe</vt:lpstr>
      <vt:lpstr>A Computational Biology Framework </vt:lpstr>
      <vt:lpstr>Contents</vt:lpstr>
      <vt:lpstr>PowerPoint Presentation</vt:lpstr>
      <vt:lpstr>What aspects are of importance to be included in a framework for Biomedical Engineers for more efficient data analysis?</vt:lpstr>
      <vt:lpstr>Sub-questions</vt:lpstr>
      <vt:lpstr>PowerPoint Presentation</vt:lpstr>
      <vt:lpstr>PowerPoint Presentation</vt:lpstr>
      <vt:lpstr>Feature selection</vt:lpstr>
      <vt:lpstr>Feature selection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 1</vt:lpstr>
      <vt:lpstr>PowerPoint Presentation</vt:lpstr>
      <vt:lpstr>PowerPoint Presentation</vt:lpstr>
      <vt:lpstr>Experiment 2</vt:lpstr>
      <vt:lpstr>PowerPoint Presentation</vt:lpstr>
      <vt:lpstr>Experiment 3</vt:lpstr>
      <vt:lpstr>PowerPoint Presentation</vt:lpstr>
      <vt:lpstr>Missing Value Handling</vt:lpstr>
      <vt:lpstr>Missing Value Handling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 1</vt:lpstr>
      <vt:lpstr>PowerPoint Presentation</vt:lpstr>
      <vt:lpstr>Experiment 2</vt:lpstr>
      <vt:lpstr>PowerPoint Presentation</vt:lpstr>
      <vt:lpstr>Dataset exploration</vt:lpstr>
      <vt:lpstr>Dataset exploration</vt:lpstr>
      <vt:lpstr>Analysis 1</vt:lpstr>
      <vt:lpstr>Analysis 2</vt:lpstr>
      <vt:lpstr>Framework cBioF</vt:lpstr>
      <vt:lpstr>Framework cBioF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Future work</vt:lpstr>
      <vt:lpstr>cBioF GUI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Computational Biology Framework</dc:title>
  <dc:creator>Beishuizen, T.P.A.</dc:creator>
  <cp:lastModifiedBy>Student</cp:lastModifiedBy>
  <cp:revision>114</cp:revision>
  <dcterms:created xsi:type="dcterms:W3CDTF">2018-10-17T08:11:16Z</dcterms:created>
  <dcterms:modified xsi:type="dcterms:W3CDTF">2018-10-24T07:45:56Z</dcterms:modified>
</cp:coreProperties>
</file>